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82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5" r:id="rId13"/>
    <p:sldId id="264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5" r:id="rId31"/>
    <p:sldId id="283" r:id="rId32"/>
    <p:sldId id="284" r:id="rId33"/>
    <p:sldId id="286" r:id="rId34"/>
    <p:sldId id="287" r:id="rId35"/>
    <p:sldId id="288" r:id="rId36"/>
    <p:sldId id="289" r:id="rId37"/>
    <p:sldId id="290" r:id="rId38"/>
    <p:sldId id="291" r:id="rId39"/>
    <p:sldId id="295" r:id="rId40"/>
    <p:sldId id="296" r:id="rId41"/>
    <p:sldId id="297" r:id="rId42"/>
    <p:sldId id="298" r:id="rId43"/>
    <p:sldId id="299" r:id="rId44"/>
    <p:sldId id="300" r:id="rId45"/>
    <p:sldId id="301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75" autoAdjust="0"/>
  </p:normalViewPr>
  <p:slideViewPr>
    <p:cSldViewPr>
      <p:cViewPr varScale="1">
        <p:scale>
          <a:sx n="80" d="100"/>
          <a:sy n="80" d="100"/>
        </p:scale>
        <p:origin x="-1445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565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  <a:prstGeom prst="rect">
            <a:avLst/>
          </a:prstGeo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  <a:prstGeom prst="rect">
            <a:avLst/>
          </a:prstGeo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  <a:prstGeom prst="rect">
            <a:avLst/>
          </a:prstGeo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  <a:prstGeom prst="rect">
            <a:avLst/>
          </a:prstGeo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  <a:prstGeom prst="rect">
            <a:avLst/>
          </a:prstGeo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prstGeom prst="rect">
            <a:avLst/>
          </a:prstGeo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  <a:prstGeom prst="rect">
            <a:avLst/>
          </a:prstGeom>
        </p:spPr>
        <p:txBody>
          <a:bodyPr/>
          <a:lstStyle>
            <a:lvl1pPr algn="ctr">
              <a:defRPr sz="900"/>
            </a:lvl1pPr>
          </a:lstStyle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  <a:prstGeom prst="rect">
            <a:avLst/>
          </a:prstGeo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  <a:prstGeom prst="rect">
            <a:avLst/>
          </a:prstGeo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  <a:prstGeom prst="rect">
            <a:avLst/>
          </a:prstGeo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  <a:prstGeom prst="rect">
            <a:avLst/>
          </a:prstGeo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  <a:prstGeom prst="rect">
            <a:avLst/>
          </a:prstGeo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  <a:prstGeom prst="rect">
            <a:avLst/>
          </a:prstGeo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  <a:prstGeom prst="rect">
            <a:avLst/>
          </a:prstGeo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prstGeom prst="rect">
            <a:avLst/>
          </a:prstGeo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  <a:prstGeom prst="rect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  <a:prstGeom prst="rect">
            <a:avLst/>
          </a:prstGeom>
        </p:spPr>
        <p:txBody>
          <a:bodyPr/>
          <a:lstStyle>
            <a:lvl1pPr algn="ctr">
              <a:defRPr sz="900"/>
            </a:lvl1pPr>
          </a:lstStyle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  <a:prstGeom prst="rect">
            <a:avLst/>
          </a:prstGeo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  <a:prstGeom prst="rect">
            <a:avLst/>
          </a:prstGeo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89AF243-F99D-44C5-BC20-164EA0146204}" type="datetimeFigureOut">
              <a:rPr lang="en-US" smtClean="0"/>
              <a:pPr/>
              <a:t>3/25/2012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1AA0FA6-F64F-4CD8-9F9E-7E5E4853E5A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QuestionShape"/>
          <p:cNvSpPr/>
          <p:nvPr userDrawn="1"/>
        </p:nvSpPr>
        <p:spPr>
          <a:xfrm>
            <a:off x="127000" y="127000"/>
            <a:ext cx="8890000" cy="28575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484632" lvl="0">
              <a:spcBef>
                <a:spcPct val="0"/>
              </a:spcBef>
              <a:buNone/>
            </a:pPr>
            <a:r>
              <a:rPr kumimoji="0" lang="en-US" sz="420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iRespond Question Master</a:t>
            </a:r>
            <a:endParaRPr kumimoji="0" lang="en-US" sz="420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AShape"/>
          <p:cNvSpPr/>
          <p:nvPr userDrawn="1"/>
        </p:nvSpPr>
        <p:spPr>
          <a:xfrm>
            <a:off x="127000" y="3111500"/>
            <a:ext cx="8890000" cy="7112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448056" lvl="0" indent="-38404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kumimoji="0" lang="en-US" sz="3000" smtClean="0">
                <a:solidFill>
                  <a:schemeClr val="tx1"/>
                </a:solidFill>
              </a:rPr>
              <a:t>A.) Response A</a:t>
            </a:r>
            <a:endParaRPr kumimoji="0" lang="en-US" sz="3000">
              <a:solidFill>
                <a:schemeClr val="tx1"/>
              </a:solidFill>
            </a:endParaRPr>
          </a:p>
        </p:txBody>
      </p:sp>
      <p:sp>
        <p:nvSpPr>
          <p:cNvPr id="5" name="BShape"/>
          <p:cNvSpPr/>
          <p:nvPr userDrawn="1"/>
        </p:nvSpPr>
        <p:spPr>
          <a:xfrm>
            <a:off x="127000" y="3835400"/>
            <a:ext cx="8890000" cy="7112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448056" lvl="0" indent="-38404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kumimoji="0" lang="en-US" sz="3000" smtClean="0">
                <a:solidFill>
                  <a:schemeClr val="tx1"/>
                </a:solidFill>
              </a:rPr>
              <a:t>B.) Response B</a:t>
            </a:r>
            <a:endParaRPr kumimoji="0" lang="en-US" sz="3000">
              <a:solidFill>
                <a:schemeClr val="tx1"/>
              </a:solidFill>
            </a:endParaRPr>
          </a:p>
        </p:txBody>
      </p:sp>
      <p:sp>
        <p:nvSpPr>
          <p:cNvPr id="6" name="CShape"/>
          <p:cNvSpPr/>
          <p:nvPr userDrawn="1"/>
        </p:nvSpPr>
        <p:spPr>
          <a:xfrm>
            <a:off x="127000" y="4559300"/>
            <a:ext cx="8890000" cy="7112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448056" lvl="0" indent="-38404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kumimoji="0" lang="en-US" sz="3000" smtClean="0">
                <a:solidFill>
                  <a:schemeClr val="tx1"/>
                </a:solidFill>
              </a:rPr>
              <a:t>C.) Response C</a:t>
            </a:r>
            <a:endParaRPr kumimoji="0" lang="en-US" sz="3000">
              <a:solidFill>
                <a:schemeClr val="tx1"/>
              </a:solidFill>
            </a:endParaRPr>
          </a:p>
        </p:txBody>
      </p:sp>
      <p:sp>
        <p:nvSpPr>
          <p:cNvPr id="7" name="DShape"/>
          <p:cNvSpPr/>
          <p:nvPr userDrawn="1"/>
        </p:nvSpPr>
        <p:spPr>
          <a:xfrm>
            <a:off x="127000" y="5283200"/>
            <a:ext cx="8890000" cy="7112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448056" lvl="0" indent="-38404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kumimoji="0" lang="en-US" sz="3000" smtClean="0">
                <a:solidFill>
                  <a:schemeClr val="tx1"/>
                </a:solidFill>
              </a:rPr>
              <a:t>D.) Response D</a:t>
            </a:r>
            <a:endParaRPr kumimoji="0" lang="en-US" sz="3000">
              <a:solidFill>
                <a:schemeClr val="tx1"/>
              </a:solidFill>
            </a:endParaRPr>
          </a:p>
        </p:txBody>
      </p:sp>
      <p:sp>
        <p:nvSpPr>
          <p:cNvPr id="10" name="EShape"/>
          <p:cNvSpPr/>
          <p:nvPr userDrawn="1"/>
        </p:nvSpPr>
        <p:spPr>
          <a:xfrm>
            <a:off x="127000" y="6007100"/>
            <a:ext cx="8890000" cy="7112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448056" lvl="0" indent="-38404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</a:pPr>
            <a:r>
              <a:rPr kumimoji="0" lang="en-US" sz="3000" smtClean="0">
                <a:solidFill>
                  <a:schemeClr val="tx1"/>
                </a:solidFill>
              </a:rPr>
              <a:t>E.) Response E</a:t>
            </a:r>
            <a:endParaRPr kumimoji="0" lang="en-US" sz="3000">
              <a:solidFill>
                <a:schemeClr val="tx1"/>
              </a:solidFill>
            </a:endParaRPr>
          </a:p>
        </p:txBody>
      </p:sp>
      <p:sp>
        <p:nvSpPr>
          <p:cNvPr id="12" name="Percent"/>
          <p:cNvSpPr/>
          <p:nvPr userDrawn="1"/>
        </p:nvSpPr>
        <p:spPr>
          <a:xfrm>
            <a:off x="6350000" y="254000"/>
            <a:ext cx="2540000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rgbClr val="FFFFFF"/>
                </a:solidFill>
              </a:rPr>
              <a:t>Percent Complete 100%</a:t>
            </a: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15" name="Timer"/>
          <p:cNvSpPr/>
          <p:nvPr userDrawn="1"/>
        </p:nvSpPr>
        <p:spPr>
          <a:xfrm>
            <a:off x="254000" y="254000"/>
            <a:ext cx="2540000" cy="508000"/>
          </a:xfrm>
          <a:prstGeom prst="rect">
            <a:avLst/>
          </a:prstGeom>
          <a:solidFill>
            <a:schemeClr val="accent1">
              <a:alpha val="0"/>
            </a:scheme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rgbClr val="FFFFFF"/>
                </a:solidFill>
              </a:rPr>
              <a:t>00:30</a:t>
            </a:r>
            <a:endParaRPr lang="en-US" sz="1400">
              <a:solidFill>
                <a:srgbClr val="FFFFFF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GraphShape" hidden="1"/>
          <p:cNvSpPr/>
          <p:nvPr userDrawn="1"/>
        </p:nvSpPr>
        <p:spPr>
          <a:xfrm>
            <a:off x="127000" y="254000"/>
            <a:ext cx="1270000" cy="127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iRespond Graph</a:t>
            </a:r>
            <a:endParaRPr lang="en-US"/>
          </a:p>
        </p:txBody>
      </p:sp>
      <p:grpSp>
        <p:nvGrpSpPr>
          <p:cNvPr id="40" name="CorrectBarGroup"/>
          <p:cNvGrpSpPr/>
          <p:nvPr userDrawn="1"/>
        </p:nvGrpSpPr>
        <p:grpSpPr>
          <a:xfrm>
            <a:off x="1270000" y="3175000"/>
            <a:ext cx="2667000" cy="2540000"/>
            <a:chOff x="1270000" y="3175000"/>
            <a:chExt cx="2667000" cy="2540000"/>
          </a:xfrm>
        </p:grpSpPr>
        <p:sp>
          <p:nvSpPr>
            <p:cNvPr id="5" name="CorrectBar0"/>
            <p:cNvSpPr/>
            <p:nvPr userDrawn="1"/>
          </p:nvSpPr>
          <p:spPr>
            <a:xfrm>
              <a:off x="1270000" y="3175000"/>
              <a:ext cx="1079500" cy="2540000"/>
            </a:xfrm>
            <a:prstGeom prst="rect">
              <a:avLst/>
            </a:prstGeom>
            <a:solidFill>
              <a:srgbClr val="22FF22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CorrectBar1"/>
            <p:cNvSpPr/>
            <p:nvPr userDrawn="1"/>
          </p:nvSpPr>
          <p:spPr>
            <a:xfrm>
              <a:off x="2857500" y="4445000"/>
              <a:ext cx="1079500" cy="1270000"/>
            </a:xfrm>
            <a:prstGeom prst="rect">
              <a:avLst/>
            </a:prstGeom>
            <a:solidFill>
              <a:srgbClr val="22FF22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PercentLabelGroup"/>
          <p:cNvGrpSpPr/>
          <p:nvPr userDrawn="1"/>
        </p:nvGrpSpPr>
        <p:grpSpPr>
          <a:xfrm>
            <a:off x="1270000" y="1270000"/>
            <a:ext cx="7429500" cy="317500"/>
            <a:chOff x="1270000" y="1270000"/>
            <a:chExt cx="7429500" cy="317500"/>
          </a:xfrm>
        </p:grpSpPr>
        <p:sp>
          <p:nvSpPr>
            <p:cNvPr id="4" name="PercentLabel0"/>
            <p:cNvSpPr/>
            <p:nvPr userDrawn="1"/>
          </p:nvSpPr>
          <p:spPr>
            <a:xfrm>
              <a:off x="12700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FFFFFF"/>
                  </a:solidFill>
                </a:rPr>
                <a:t>67%</a:t>
              </a:r>
              <a:endParaRPr lang="en-US" sz="2800">
                <a:solidFill>
                  <a:srgbClr val="FFFFFF"/>
                </a:solidFill>
              </a:endParaRPr>
            </a:p>
          </p:txBody>
        </p:sp>
        <p:sp>
          <p:nvSpPr>
            <p:cNvPr id="7" name="PercentLabel1"/>
            <p:cNvSpPr/>
            <p:nvPr userDrawn="1"/>
          </p:nvSpPr>
          <p:spPr>
            <a:xfrm>
              <a:off x="28575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FFFFFF"/>
                  </a:solidFill>
                </a:rPr>
                <a:t>33%</a:t>
              </a:r>
              <a:endParaRPr lang="en-US" sz="2800">
                <a:solidFill>
                  <a:srgbClr val="FFFFFF"/>
                </a:solidFill>
              </a:endParaRPr>
            </a:p>
          </p:txBody>
        </p:sp>
        <p:sp>
          <p:nvSpPr>
            <p:cNvPr id="15" name="PercentLabel2"/>
            <p:cNvSpPr/>
            <p:nvPr userDrawn="1"/>
          </p:nvSpPr>
          <p:spPr>
            <a:xfrm>
              <a:off x="44450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FFFFFF"/>
                  </a:solidFill>
                </a:rPr>
                <a:t>100%</a:t>
              </a:r>
              <a:endParaRPr lang="en-US" sz="2800">
                <a:solidFill>
                  <a:srgbClr val="FFFFFF"/>
                </a:solidFill>
              </a:endParaRPr>
            </a:p>
          </p:txBody>
        </p:sp>
        <p:sp>
          <p:nvSpPr>
            <p:cNvPr id="18" name="PercentLabel3"/>
            <p:cNvSpPr/>
            <p:nvPr userDrawn="1"/>
          </p:nvSpPr>
          <p:spPr>
            <a:xfrm>
              <a:off x="60325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FFFFFF"/>
                  </a:solidFill>
                </a:rPr>
                <a:t>100%</a:t>
              </a:r>
              <a:endParaRPr lang="en-US" sz="2800">
                <a:solidFill>
                  <a:srgbClr val="FFFFFF"/>
                </a:solidFill>
              </a:endParaRPr>
            </a:p>
          </p:txBody>
        </p:sp>
        <p:sp>
          <p:nvSpPr>
            <p:cNvPr id="21" name="PercentLabel4"/>
            <p:cNvSpPr/>
            <p:nvPr userDrawn="1"/>
          </p:nvSpPr>
          <p:spPr>
            <a:xfrm>
              <a:off x="7620000" y="1270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FFFFFF"/>
                  </a:solidFill>
                </a:rPr>
                <a:t>67%</a:t>
              </a:r>
              <a:endParaRPr lang="en-US" sz="2800">
                <a:solidFill>
                  <a:srgbClr val="FFFFFF"/>
                </a:solidFill>
              </a:endParaRPr>
            </a:p>
          </p:txBody>
        </p:sp>
      </p:grpSp>
      <p:grpSp>
        <p:nvGrpSpPr>
          <p:cNvPr id="41" name="IncorrectBarGroup"/>
          <p:cNvGrpSpPr/>
          <p:nvPr userDrawn="1"/>
        </p:nvGrpSpPr>
        <p:grpSpPr>
          <a:xfrm>
            <a:off x="4445000" y="1905000"/>
            <a:ext cx="4254500" cy="3810000"/>
            <a:chOff x="4445000" y="1905000"/>
            <a:chExt cx="4254500" cy="3810000"/>
          </a:xfrm>
        </p:grpSpPr>
        <p:sp>
          <p:nvSpPr>
            <p:cNvPr id="16" name="IncorrectBar2"/>
            <p:cNvSpPr/>
            <p:nvPr userDrawn="1"/>
          </p:nvSpPr>
          <p:spPr>
            <a:xfrm>
              <a:off x="4445000" y="1905000"/>
              <a:ext cx="1079500" cy="3810000"/>
            </a:xfrm>
            <a:prstGeom prst="rect">
              <a:avLst/>
            </a:prstGeom>
            <a:solidFill>
              <a:srgbClr val="FF2222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ncorrectBar3"/>
            <p:cNvSpPr/>
            <p:nvPr userDrawn="1"/>
          </p:nvSpPr>
          <p:spPr>
            <a:xfrm>
              <a:off x="6032500" y="1905000"/>
              <a:ext cx="1079500" cy="3810000"/>
            </a:xfrm>
            <a:prstGeom prst="rect">
              <a:avLst/>
            </a:prstGeom>
            <a:solidFill>
              <a:srgbClr val="FF2222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IncorrectBar4"/>
            <p:cNvSpPr/>
            <p:nvPr userDrawn="1"/>
          </p:nvSpPr>
          <p:spPr>
            <a:xfrm>
              <a:off x="7620000" y="3175000"/>
              <a:ext cx="1079500" cy="2540000"/>
            </a:xfrm>
            <a:prstGeom prst="rect">
              <a:avLst/>
            </a:prstGeom>
            <a:solidFill>
              <a:srgbClr val="FF2222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XLabelGroup"/>
          <p:cNvGrpSpPr/>
          <p:nvPr userDrawn="1"/>
        </p:nvGrpSpPr>
        <p:grpSpPr>
          <a:xfrm>
            <a:off x="1270000" y="5842000"/>
            <a:ext cx="7429500" cy="317500"/>
            <a:chOff x="1270000" y="5842000"/>
            <a:chExt cx="7429500" cy="317500"/>
          </a:xfrm>
        </p:grpSpPr>
        <p:sp>
          <p:nvSpPr>
            <p:cNvPr id="6" name="XValueLabel0"/>
            <p:cNvSpPr/>
            <p:nvPr userDrawn="1"/>
          </p:nvSpPr>
          <p:spPr>
            <a:xfrm>
              <a:off x="12700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FFFFFF"/>
                  </a:solidFill>
                </a:rPr>
                <a:t>A*</a:t>
              </a:r>
              <a:endParaRPr lang="en-US" sz="2800">
                <a:solidFill>
                  <a:srgbClr val="FFFFFF"/>
                </a:solidFill>
              </a:endParaRPr>
            </a:p>
          </p:txBody>
        </p:sp>
        <p:sp>
          <p:nvSpPr>
            <p:cNvPr id="12" name="XValueLabel1"/>
            <p:cNvSpPr/>
            <p:nvPr userDrawn="1"/>
          </p:nvSpPr>
          <p:spPr>
            <a:xfrm>
              <a:off x="28575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FFFFFF"/>
                  </a:solidFill>
                </a:rPr>
                <a:t>B*</a:t>
              </a:r>
              <a:endParaRPr lang="en-US" sz="2800">
                <a:solidFill>
                  <a:srgbClr val="FFFFFF"/>
                </a:solidFill>
              </a:endParaRPr>
            </a:p>
          </p:txBody>
        </p:sp>
        <p:sp>
          <p:nvSpPr>
            <p:cNvPr id="17" name="XValueLabel2"/>
            <p:cNvSpPr/>
            <p:nvPr userDrawn="1"/>
          </p:nvSpPr>
          <p:spPr>
            <a:xfrm>
              <a:off x="44450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FFFFFF"/>
                  </a:solidFill>
                </a:rPr>
                <a:t>C</a:t>
              </a:r>
              <a:endParaRPr lang="en-US" sz="2800">
                <a:solidFill>
                  <a:srgbClr val="FFFFFF"/>
                </a:solidFill>
              </a:endParaRPr>
            </a:p>
          </p:txBody>
        </p:sp>
        <p:sp>
          <p:nvSpPr>
            <p:cNvPr id="20" name="XValueLabel3"/>
            <p:cNvSpPr/>
            <p:nvPr userDrawn="1"/>
          </p:nvSpPr>
          <p:spPr>
            <a:xfrm>
              <a:off x="60325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FFFFFF"/>
                  </a:solidFill>
                </a:rPr>
                <a:t>D</a:t>
              </a:r>
              <a:endParaRPr lang="en-US" sz="2800">
                <a:solidFill>
                  <a:srgbClr val="FFFFFF"/>
                </a:solidFill>
              </a:endParaRPr>
            </a:p>
          </p:txBody>
        </p:sp>
        <p:sp>
          <p:nvSpPr>
            <p:cNvPr id="25" name="XValueLabel4"/>
            <p:cNvSpPr/>
            <p:nvPr userDrawn="1"/>
          </p:nvSpPr>
          <p:spPr>
            <a:xfrm>
              <a:off x="7620000" y="5842000"/>
              <a:ext cx="1079500" cy="3175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smtClean="0">
                  <a:solidFill>
                    <a:srgbClr val="FFFFFF"/>
                  </a:solidFill>
                </a:rPr>
                <a:t>E</a:t>
              </a:r>
              <a:endParaRPr lang="en-US" sz="2800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AxisLineGroup"/>
          <p:cNvGrpSpPr/>
          <p:nvPr userDrawn="1"/>
        </p:nvGrpSpPr>
        <p:grpSpPr>
          <a:xfrm>
            <a:off x="889000" y="1587500"/>
            <a:ext cx="8001000" cy="4127500"/>
            <a:chOff x="889000" y="1587500"/>
            <a:chExt cx="8001000" cy="4127500"/>
          </a:xfrm>
        </p:grpSpPr>
        <p:cxnSp>
          <p:nvCxnSpPr>
            <p:cNvPr id="26" name="XAxisLine"/>
            <p:cNvCxnSpPr/>
            <p:nvPr userDrawn="1"/>
          </p:nvCxnSpPr>
          <p:spPr>
            <a:xfrm>
              <a:off x="889000" y="5715000"/>
              <a:ext cx="8001000" cy="0"/>
            </a:xfrm>
            <a:prstGeom prst="line">
              <a:avLst/>
            </a:prstGeom>
            <a:ln w="254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YAxisLine"/>
            <p:cNvCxnSpPr/>
            <p:nvPr userDrawn="1"/>
          </p:nvCxnSpPr>
          <p:spPr>
            <a:xfrm>
              <a:off x="1016000" y="1587500"/>
              <a:ext cx="0" cy="4127500"/>
            </a:xfrm>
            <a:prstGeom prst="line">
              <a:avLst/>
            </a:prstGeom>
            <a:ln w="254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YAxisTick0"/>
            <p:cNvCxnSpPr/>
            <p:nvPr userDrawn="1"/>
          </p:nvCxnSpPr>
          <p:spPr>
            <a:xfrm>
              <a:off x="889000" y="5715000"/>
              <a:ext cx="254000" cy="0"/>
            </a:xfrm>
            <a:prstGeom prst="line">
              <a:avLst/>
            </a:prstGeom>
            <a:ln w="254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YAxisTick1"/>
            <p:cNvCxnSpPr/>
            <p:nvPr userDrawn="1"/>
          </p:nvCxnSpPr>
          <p:spPr>
            <a:xfrm>
              <a:off x="889000" y="4445000"/>
              <a:ext cx="254000" cy="0"/>
            </a:xfrm>
            <a:prstGeom prst="line">
              <a:avLst/>
            </a:prstGeom>
            <a:ln w="254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YAxisTick2"/>
            <p:cNvCxnSpPr/>
            <p:nvPr userDrawn="1"/>
          </p:nvCxnSpPr>
          <p:spPr>
            <a:xfrm>
              <a:off x="889000" y="3175000"/>
              <a:ext cx="254000" cy="0"/>
            </a:xfrm>
            <a:prstGeom prst="line">
              <a:avLst/>
            </a:prstGeom>
            <a:ln w="254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YAxisTick3"/>
            <p:cNvCxnSpPr/>
            <p:nvPr userDrawn="1"/>
          </p:nvCxnSpPr>
          <p:spPr>
            <a:xfrm>
              <a:off x="889000" y="1905000"/>
              <a:ext cx="254000" cy="0"/>
            </a:xfrm>
            <a:prstGeom prst="line">
              <a:avLst/>
            </a:prstGeom>
            <a:ln w="2540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YLabelGroup"/>
          <p:cNvGrpSpPr/>
          <p:nvPr userDrawn="1"/>
        </p:nvGrpSpPr>
        <p:grpSpPr>
          <a:xfrm>
            <a:off x="254000" y="1841500"/>
            <a:ext cx="762000" cy="3937000"/>
            <a:chOff x="254000" y="1841500"/>
            <a:chExt cx="762000" cy="3937000"/>
          </a:xfrm>
        </p:grpSpPr>
        <p:sp>
          <p:nvSpPr>
            <p:cNvPr id="29" name="YValueLabel0"/>
            <p:cNvSpPr/>
            <p:nvPr userDrawn="1"/>
          </p:nvSpPr>
          <p:spPr>
            <a:xfrm>
              <a:off x="254000" y="5651500"/>
              <a:ext cx="762000" cy="127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solidFill>
                    <a:srgbClr val="FFFFFF"/>
                  </a:solidFill>
                </a:rPr>
                <a:t>0</a:t>
              </a:r>
              <a:endParaRPr lang="en-US" sz="2000">
                <a:solidFill>
                  <a:srgbClr val="FFFFFF"/>
                </a:solidFill>
              </a:endParaRPr>
            </a:p>
          </p:txBody>
        </p:sp>
        <p:sp>
          <p:nvSpPr>
            <p:cNvPr id="31" name="YValueLabel1"/>
            <p:cNvSpPr/>
            <p:nvPr userDrawn="1"/>
          </p:nvSpPr>
          <p:spPr>
            <a:xfrm>
              <a:off x="254000" y="4381500"/>
              <a:ext cx="762000" cy="127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solidFill>
                    <a:srgbClr val="FFFFFF"/>
                  </a:solidFill>
                </a:rPr>
                <a:t>1</a:t>
              </a:r>
              <a:endParaRPr lang="en-US" sz="2000">
                <a:solidFill>
                  <a:srgbClr val="FFFFFF"/>
                </a:solidFill>
              </a:endParaRPr>
            </a:p>
          </p:txBody>
        </p:sp>
        <p:sp>
          <p:nvSpPr>
            <p:cNvPr id="33" name="YValueLabel2"/>
            <p:cNvSpPr/>
            <p:nvPr userDrawn="1"/>
          </p:nvSpPr>
          <p:spPr>
            <a:xfrm>
              <a:off x="254000" y="3111500"/>
              <a:ext cx="762000" cy="127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solidFill>
                    <a:srgbClr val="FFFFFF"/>
                  </a:solidFill>
                </a:rPr>
                <a:t>2</a:t>
              </a:r>
              <a:endParaRPr lang="en-US" sz="2000">
                <a:solidFill>
                  <a:srgbClr val="FFFFFF"/>
                </a:solidFill>
              </a:endParaRPr>
            </a:p>
          </p:txBody>
        </p:sp>
        <p:sp>
          <p:nvSpPr>
            <p:cNvPr id="35" name="YValueLabel3"/>
            <p:cNvSpPr/>
            <p:nvPr userDrawn="1"/>
          </p:nvSpPr>
          <p:spPr>
            <a:xfrm>
              <a:off x="254000" y="1841500"/>
              <a:ext cx="762000" cy="127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xmlns="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solidFill>
                    <a:srgbClr val="FFFFFF"/>
                  </a:solidFill>
                </a:rPr>
                <a:t>3</a:t>
              </a:r>
              <a:endParaRPr lang="en-US" sz="2000">
                <a:solidFill>
                  <a:srgbClr val="FFFFFF"/>
                </a:solidFill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i="1" dirty="0" smtClean="0"/>
              <a:t>The Great Gatsby	</a:t>
            </a:r>
            <a:endParaRPr lang="en-US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Chapters 3 and 4</a:t>
            </a:r>
          </a:p>
          <a:p>
            <a:endParaRPr lang="en-US" dirty="0" smtClean="0"/>
          </a:p>
          <a:p>
            <a:pPr algn="ctr"/>
            <a:r>
              <a:rPr lang="en-US" sz="3600" b="1" dirty="0" smtClean="0">
                <a:latin typeface="Aharoni" pitchFamily="2" charset="-79"/>
                <a:cs typeface="Aharoni" pitchFamily="2" charset="-79"/>
              </a:rPr>
              <a:t>Why is he called “The Great Gatsby”?</a:t>
            </a:r>
            <a:endParaRPr lang="en-US" sz="3600" b="1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810000"/>
            <a:ext cx="38100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2994434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</a:t>
            </a:r>
            <a:r>
              <a:rPr lang="en-US" u="sng" dirty="0" smtClean="0"/>
              <a:t>IS</a:t>
            </a:r>
            <a:r>
              <a:rPr lang="en-US" dirty="0" smtClean="0"/>
              <a:t> Owl Eyes?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61722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sz="2600" dirty="0" smtClean="0"/>
              <a:t>A very minor character in this      book is Doctor Webster Civet,   whose hands apparently shake.   One character says that he met        a woman named Mrs. </a:t>
            </a:r>
            <a:r>
              <a:rPr lang="en-US" sz="2600" dirty="0" err="1" smtClean="0"/>
              <a:t>Claud</a:t>
            </a:r>
            <a:r>
              <a:rPr lang="en-US" sz="2600" dirty="0" smtClean="0"/>
              <a:t>  Roosevelt after he takes down Volume One of the “Stoddard Lectures” from a bookcase and expresses surprise that it is a real book. That character is a drunk dubbed Owl Eyes, while Ewing Klipspringer is a boarder who plays “The Love Nest” on the piano.</a:t>
            </a:r>
            <a:endParaRPr lang="en-US" sz="2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7261" y="990600"/>
            <a:ext cx="298831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“…a regular Belasco”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3810000" cy="457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“This </a:t>
            </a:r>
            <a:r>
              <a:rPr lang="en-US" dirty="0" err="1" smtClean="0"/>
              <a:t>fella’s</a:t>
            </a:r>
            <a:r>
              <a:rPr lang="en-US" dirty="0" smtClean="0"/>
              <a:t> a regular Belasco.  It’s a triumph.”  For whom?</a:t>
            </a:r>
          </a:p>
          <a:p>
            <a:r>
              <a:rPr lang="en-US" dirty="0" smtClean="0"/>
              <a:t>“What thoroughness! What realism!  Knew when to stop, too – didn’t cut the pages.”</a:t>
            </a:r>
          </a:p>
          <a:p>
            <a:r>
              <a:rPr lang="en-US" dirty="0" smtClean="0"/>
              <a:t>David Belasco:  Theatrical producer, playwright</a:t>
            </a:r>
          </a:p>
          <a:p>
            <a:r>
              <a:rPr lang="en-US" dirty="0" smtClean="0"/>
              <a:t>How were Gatsby’s house, garden, and parties also “theatrical affairs”?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685800"/>
            <a:ext cx="2191407" cy="2118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048000"/>
            <a:ext cx="475297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Champagne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382000" cy="4572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Celebrated tenor singing in </a:t>
            </a:r>
          </a:p>
          <a:p>
            <a:pPr marL="64008" indent="0">
              <a:buNone/>
            </a:pPr>
            <a:r>
              <a:rPr lang="en-US" dirty="0"/>
              <a:t> </a:t>
            </a:r>
            <a:r>
              <a:rPr lang="en-US" dirty="0" smtClean="0"/>
              <a:t>   Italian</a:t>
            </a:r>
          </a:p>
          <a:p>
            <a:r>
              <a:rPr lang="en-US" dirty="0" smtClean="0"/>
              <a:t>Notorious contralto singing jazz</a:t>
            </a:r>
          </a:p>
          <a:p>
            <a:r>
              <a:rPr lang="en-US" dirty="0" smtClean="0"/>
              <a:t>People doing “stunts” all over the garden</a:t>
            </a:r>
          </a:p>
          <a:p>
            <a:r>
              <a:rPr lang="en-US" dirty="0" smtClean="0"/>
              <a:t>Vacuous bursts of laughter</a:t>
            </a:r>
          </a:p>
          <a:p>
            <a:r>
              <a:rPr lang="en-US" dirty="0" smtClean="0"/>
              <a:t>Stage twins performed a baby act in costume</a:t>
            </a:r>
          </a:p>
          <a:p>
            <a:r>
              <a:rPr lang="en-US" dirty="0" smtClean="0"/>
              <a:t>And champagne served in glasses bigger than finger-bowls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02964"/>
            <a:ext cx="21336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0" y="457200"/>
            <a:ext cx="3581400" cy="2743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Gatsby appears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908392"/>
            <a:ext cx="8229600" cy="2949608"/>
          </a:xfrm>
        </p:spPr>
        <p:txBody>
          <a:bodyPr>
            <a:normAutofit/>
          </a:bodyPr>
          <a:lstStyle/>
          <a:p>
            <a:r>
              <a:rPr lang="en-US" sz="2600" dirty="0" smtClean="0"/>
              <a:t>“Your face is familiar … Weren’t you in the Third Division during the War?”</a:t>
            </a:r>
          </a:p>
          <a:p>
            <a:r>
              <a:rPr lang="en-US" sz="2600" dirty="0" smtClean="0"/>
              <a:t>“Why, yes.  I was in the Ninth Machine-Gun Battalion.”</a:t>
            </a:r>
          </a:p>
          <a:p>
            <a:r>
              <a:rPr lang="en-US" sz="2600" dirty="0" smtClean="0"/>
              <a:t>“I knew I’d seen you somewhere before.”</a:t>
            </a:r>
          </a:p>
          <a:p>
            <a:r>
              <a:rPr lang="en-US" sz="2600" dirty="0" smtClean="0"/>
              <a:t>“Want to go with me, old sport?”</a:t>
            </a:r>
            <a:endParaRPr lang="en-US" sz="2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57150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Gatsby’s smile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57150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Smiled understandingly</a:t>
            </a:r>
          </a:p>
          <a:p>
            <a:r>
              <a:rPr lang="en-US" dirty="0" smtClean="0"/>
              <a:t>Rare smile with a “quality of eternal reassurance in it”</a:t>
            </a:r>
          </a:p>
          <a:p>
            <a:r>
              <a:rPr lang="en-US" dirty="0" smtClean="0"/>
              <a:t>“Faced the whole world for an instant, and then focused on </a:t>
            </a:r>
            <a:r>
              <a:rPr lang="en-US" i="1" dirty="0" smtClean="0"/>
              <a:t>you</a:t>
            </a:r>
            <a:r>
              <a:rPr lang="en-US" dirty="0" smtClean="0"/>
              <a:t> with an irresistible prejudice in your favor.”</a:t>
            </a:r>
          </a:p>
          <a:p>
            <a:r>
              <a:rPr lang="en-US" dirty="0" smtClean="0"/>
              <a:t>“It understood you as far as you wanted to be understood.”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447800"/>
            <a:ext cx="28003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Chicago is calling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5486400" cy="4572000"/>
          </a:xfrm>
        </p:spPr>
        <p:txBody>
          <a:bodyPr/>
          <a:lstStyle/>
          <a:p>
            <a:r>
              <a:rPr lang="en-US" dirty="0" smtClean="0"/>
              <a:t>New York vs. Chicago?</a:t>
            </a:r>
          </a:p>
          <a:p>
            <a:r>
              <a:rPr lang="en-US" dirty="0" smtClean="0"/>
              <a:t>East vs. West?</a:t>
            </a:r>
          </a:p>
          <a:p>
            <a:r>
              <a:rPr lang="en-US" dirty="0" smtClean="0"/>
              <a:t>Chicago was notorious for its crime and corruption</a:t>
            </a:r>
          </a:p>
          <a:p>
            <a:r>
              <a:rPr lang="en-US" dirty="0" smtClean="0"/>
              <a:t>Then, we learn he was “an Oxford man”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1981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447800"/>
            <a:ext cx="2590800" cy="3379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4117258"/>
            <a:ext cx="212407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0"/>
            <a:ext cx="47625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4876800" cy="1399032"/>
          </a:xfrm>
        </p:spPr>
        <p:txBody>
          <a:bodyPr/>
          <a:lstStyle/>
          <a:p>
            <a:r>
              <a:rPr lang="en-US" dirty="0" smtClean="0"/>
              <a:t>Stands alone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48768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“Gatsby [stands] alone on the marble steps and [looks] from one group to another with approving eyes.</a:t>
            </a:r>
          </a:p>
          <a:p>
            <a:r>
              <a:rPr lang="en-US" dirty="0" smtClean="0"/>
              <a:t> “…he was not drinking”</a:t>
            </a:r>
          </a:p>
          <a:p>
            <a:r>
              <a:rPr lang="en-US" dirty="0" smtClean="0"/>
              <a:t>Does not seem to belong to the world he has created</a:t>
            </a:r>
          </a:p>
          <a:p>
            <a:r>
              <a:rPr lang="en-US" dirty="0" smtClean="0"/>
              <a:t>Untouched by the corruption of the world?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Party degenerates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Women fighting with their husbands over whether to leave or to stay</a:t>
            </a:r>
          </a:p>
          <a:p>
            <a:r>
              <a:rPr lang="en-US" dirty="0" smtClean="0"/>
              <a:t>Some wives are lifted, kicking and screaming, into their cars</a:t>
            </a:r>
          </a:p>
          <a:p>
            <a:r>
              <a:rPr lang="en-US" dirty="0" smtClean="0"/>
              <a:t>Gatsby’s manner becomes very formal, tightens abruptly</a:t>
            </a:r>
          </a:p>
          <a:p>
            <a:r>
              <a:rPr lang="en-US" dirty="0" smtClean="0"/>
              <a:t>And Jordan confides in Nick …</a:t>
            </a:r>
          </a:p>
          <a:p>
            <a:r>
              <a:rPr lang="en-US" dirty="0" smtClean="0"/>
              <a:t>Then the phone calls Gatsby away         … at 2:00 a.m.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133600"/>
            <a:ext cx="8229600" cy="1399032"/>
          </a:xfrm>
        </p:spPr>
        <p:txBody>
          <a:bodyPr/>
          <a:lstStyle/>
          <a:p>
            <a:r>
              <a:rPr lang="en-US" dirty="0" smtClean="0"/>
              <a:t>Bad drivers …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1200" y="1088992"/>
            <a:ext cx="3200400" cy="576900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Owl Eyes’ car is “in the ditch beside the road, right side up, but violently shorn of one wheel”</a:t>
            </a:r>
          </a:p>
          <a:p>
            <a:r>
              <a:rPr lang="en-US" dirty="0" smtClean="0"/>
              <a:t>Foreshadowing:  “Well, if you’re a poor driver, you oughtn’t to try driving at night.”  “But I wasn’t even trying … I wasn’t even trying”</a:t>
            </a:r>
          </a:p>
          <a:p>
            <a:r>
              <a:rPr lang="en-US" dirty="0" smtClean="0"/>
              <a:t>“You’re lucky! … A bad driver and not even trying!”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352800"/>
            <a:ext cx="52387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76200"/>
            <a:ext cx="3308684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Nick does is party?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“Most of the time I worked.”</a:t>
            </a:r>
          </a:p>
          <a:p>
            <a:r>
              <a:rPr lang="en-US" dirty="0" smtClean="0"/>
              <a:t>“In the early morning the sun threw my shadow westward…”</a:t>
            </a:r>
          </a:p>
          <a:p>
            <a:r>
              <a:rPr lang="en-US" dirty="0" smtClean="0"/>
              <a:t>Took dinner at the Yale Club – and “then I went upstairs to the library and studied investments and securities for a conscientious hour.”</a:t>
            </a:r>
          </a:p>
          <a:p>
            <a:r>
              <a:rPr lang="en-US" dirty="0" smtClean="0"/>
              <a:t>But 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III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981200"/>
            <a:ext cx="60960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99032"/>
          </a:xfrm>
        </p:spPr>
        <p:txBody>
          <a:bodyPr/>
          <a:lstStyle/>
          <a:p>
            <a:r>
              <a:rPr lang="en-US" dirty="0" smtClean="0"/>
              <a:t>“I began to like New York”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2057400"/>
            <a:ext cx="5334000" cy="4572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Is Nick becoming as hollow as the characters he has been describing?</a:t>
            </a:r>
          </a:p>
          <a:p>
            <a:r>
              <a:rPr lang="en-US" dirty="0" smtClean="0"/>
              <a:t>“Racy, adventurous,” “constant flicker of men and women,” “restless eye,” “pick out romantic women from the crowd.”</a:t>
            </a:r>
          </a:p>
          <a:p>
            <a:r>
              <a:rPr lang="en-US" dirty="0" smtClean="0"/>
              <a:t>“Sometimes, in my mind, I followed them to their apartments”</a:t>
            </a:r>
          </a:p>
          <a:p>
            <a:r>
              <a:rPr lang="en-US" dirty="0" smtClean="0"/>
              <a:t>“At the enchanted metropolitan twilight I felt a haunting loneliness”</a:t>
            </a:r>
          </a:p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4247804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2600" y="685800"/>
            <a:ext cx="3581400" cy="22471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Lost, then found Jordan Baker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0"/>
            <a:ext cx="8686800" cy="3581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Found her again in midsummer</a:t>
            </a:r>
          </a:p>
          <a:p>
            <a:r>
              <a:rPr lang="en-US" dirty="0" smtClean="0"/>
              <a:t>Felt flattered to go places with her; everyone knew her name</a:t>
            </a:r>
          </a:p>
          <a:p>
            <a:r>
              <a:rPr lang="en-US" dirty="0" smtClean="0"/>
              <a:t>“I felt a tender curiosity.”</a:t>
            </a:r>
          </a:p>
          <a:p>
            <a:r>
              <a:rPr lang="en-US" dirty="0" smtClean="0"/>
              <a:t>“the bored, haughty face”</a:t>
            </a:r>
          </a:p>
          <a:p>
            <a:r>
              <a:rPr lang="en-US" dirty="0" smtClean="0"/>
              <a:t>“She was incurably dishonest”</a:t>
            </a:r>
          </a:p>
          <a:p>
            <a:pPr lvl="1"/>
            <a:r>
              <a:rPr lang="en-US" dirty="0" smtClean="0"/>
              <a:t>Borrowed a car, left top down, rain, lied</a:t>
            </a:r>
          </a:p>
          <a:p>
            <a:pPr lvl="1"/>
            <a:r>
              <a:rPr lang="en-US" dirty="0" smtClean="0"/>
              <a:t>Suggestion that she lied at first big golf tournament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54292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67494"/>
            <a:ext cx="8534400" cy="139903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“It made no difference to me”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 this the kind of woman we would expect Nick to like?</a:t>
            </a:r>
          </a:p>
          <a:p>
            <a:r>
              <a:rPr lang="en-US" dirty="0" smtClean="0"/>
              <a:t>Nick calls her “careless,” especially about her driving (more foreshadowing?)</a:t>
            </a:r>
          </a:p>
          <a:p>
            <a:r>
              <a:rPr lang="en-US" dirty="0" smtClean="0"/>
              <a:t>Jordan:  “I hate careless people.   That’s why I like you.”</a:t>
            </a:r>
          </a:p>
          <a:p>
            <a:r>
              <a:rPr lang="en-US" dirty="0" smtClean="0"/>
              <a:t>Nick:  “I am one of the few honest people that I have ever known.”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Nick:  Astute observer?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3810000" cy="45720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Is Nick guilty of applying a double standard?</a:t>
            </a:r>
          </a:p>
          <a:p>
            <a:r>
              <a:rPr lang="en-US" dirty="0" smtClean="0"/>
              <a:t>Is he saying it’s OK for women to lie because they can’t help it?</a:t>
            </a:r>
          </a:p>
          <a:p>
            <a:r>
              <a:rPr lang="en-US" dirty="0" smtClean="0"/>
              <a:t>How do we reconcile our view of Nick as a reliable narrator when he allows himself to get involved with such a morally unattractive woman?</a:t>
            </a:r>
          </a:p>
          <a:p>
            <a:r>
              <a:rPr lang="en-US" dirty="0" smtClean="0"/>
              <a:t>Nick = desperately honest; reliable, credible narrator, astute observer of humanity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0" y="2362200"/>
            <a:ext cx="4826000" cy="3477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IV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9753" y="1882775"/>
            <a:ext cx="634449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Begin with list of partygoers</a:t>
            </a:r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447800"/>
            <a:ext cx="7086600" cy="510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 gives air of reality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Names seem to come from social registers, movie magazines, businessmen’s directories, club rosters</a:t>
            </a:r>
          </a:p>
          <a:p>
            <a:r>
              <a:rPr lang="en-US" dirty="0" smtClean="0"/>
              <a:t>Names seem to indicate (humorously) that many guests had </a:t>
            </a:r>
            <a:r>
              <a:rPr lang="en-US" u="sng" dirty="0" smtClean="0"/>
              <a:t>no</a:t>
            </a:r>
            <a:r>
              <a:rPr lang="en-US" dirty="0" smtClean="0"/>
              <a:t> background and belong to a vulgar crowd of self-made men hungering for success</a:t>
            </a:r>
          </a:p>
          <a:p>
            <a:r>
              <a:rPr lang="en-US" dirty="0" smtClean="0"/>
              <a:t>Also, list seems to make fun of technique used in epics (</a:t>
            </a:r>
            <a:r>
              <a:rPr lang="en-US" i="1" dirty="0" smtClean="0"/>
              <a:t>Iliad, Odyssey</a:t>
            </a:r>
            <a:r>
              <a:rPr lang="en-US" dirty="0" smtClean="0"/>
              <a:t>) giving list of warriors’ names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Finally, the action begins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82808"/>
            <a:ext cx="3048000" cy="4572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“Old Sport …   I thought we’d ride up together”</a:t>
            </a:r>
          </a:p>
          <a:p>
            <a:r>
              <a:rPr lang="en-US" dirty="0" smtClean="0"/>
              <a:t>Car:  cream (i.e. white mixed with gold)</a:t>
            </a:r>
          </a:p>
          <a:p>
            <a:r>
              <a:rPr lang="en-US" dirty="0" smtClean="0"/>
              <a:t>Symbol of his wealth; outward manifestation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371600"/>
            <a:ext cx="3048000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3733800"/>
            <a:ext cx="5562600" cy="289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67494"/>
            <a:ext cx="8382000" cy="139903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“I don’t want you to get a wrong idea”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“God’s truth”</a:t>
            </a:r>
          </a:p>
          <a:p>
            <a:r>
              <a:rPr lang="en-US" dirty="0" smtClean="0"/>
              <a:t>“I am the son of wealthy people in the Middle West – all dead now.”</a:t>
            </a:r>
          </a:p>
          <a:p>
            <a:r>
              <a:rPr lang="en-US" dirty="0" smtClean="0"/>
              <a:t>“I was brought up in America but educated at Oxford, because all my ancestors have been educated there”</a:t>
            </a:r>
          </a:p>
          <a:p>
            <a:r>
              <a:rPr lang="en-US" dirty="0" smtClean="0"/>
              <a:t>“San Francisco”</a:t>
            </a:r>
          </a:p>
          <a:p>
            <a:r>
              <a:rPr lang="en-US" dirty="0" smtClean="0"/>
              <a:t>“My family all died and I came into a good deal of money.”</a:t>
            </a:r>
          </a:p>
          <a:p>
            <a:r>
              <a:rPr lang="en-US" dirty="0" smtClean="0"/>
              <a:t>“After  that I lived like a young rajah in all the capitals of Europe”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lies.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“With an effort I managed to restrain my incredulous laughter.</a:t>
            </a:r>
          </a:p>
          <a:p>
            <a:r>
              <a:rPr lang="en-US" dirty="0" smtClean="0"/>
              <a:t>“…phrases were worn so threadbare that they evoked no image except that of a turbaned ‘character’ leaking sawdust at every pore as he pursued a tiger through the Bois de Boulogne.”</a:t>
            </a:r>
          </a:p>
          <a:p>
            <a:r>
              <a:rPr lang="en-US" dirty="0" smtClean="0"/>
              <a:t>Bizarre mixture of truth and fantasy – forces us to withhold final judgment until we can find out more.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Party #3 – this one at Gatsby’s</a:t>
            </a:r>
            <a:endParaRPr lang="en-US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295400"/>
            <a:ext cx="43815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4038600"/>
            <a:ext cx="46577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971800"/>
            <a:ext cx="46577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Mementoes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4038600" cy="4572000"/>
          </a:xfrm>
        </p:spPr>
        <p:txBody>
          <a:bodyPr/>
          <a:lstStyle/>
          <a:p>
            <a:r>
              <a:rPr lang="en-US" dirty="0" smtClean="0"/>
              <a:t>Medal from “Little Montenegro” – “</a:t>
            </a:r>
            <a:r>
              <a:rPr lang="en-US" dirty="0" err="1" smtClean="0"/>
              <a:t>Orderi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Danilo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Photo from Oxford – taken in Trinity Quad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457200"/>
            <a:ext cx="2955925" cy="3307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96240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I’m going to ask a favor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382000" cy="4572000"/>
          </a:xfrm>
        </p:spPr>
        <p:txBody>
          <a:bodyPr/>
          <a:lstStyle/>
          <a:p>
            <a:r>
              <a:rPr lang="en-US" dirty="0" smtClean="0"/>
              <a:t>“I’m going to make a big request of you today”</a:t>
            </a:r>
          </a:p>
          <a:p>
            <a:r>
              <a:rPr lang="en-US" dirty="0" smtClean="0"/>
              <a:t>“I didn’t want you to think I was just some nobody.”</a:t>
            </a:r>
          </a:p>
          <a:p>
            <a:r>
              <a:rPr lang="en-US" dirty="0" smtClean="0"/>
              <a:t>“You’ll hear                                           about it this                                           afternoon.”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581400"/>
            <a:ext cx="46672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100" dirty="0" smtClean="0"/>
              <a:t>Mr. </a:t>
            </a:r>
            <a:r>
              <a:rPr lang="en-US" sz="4100" dirty="0" err="1" smtClean="0"/>
              <a:t>Carraway</a:t>
            </a:r>
            <a:r>
              <a:rPr lang="en-US" sz="4100" dirty="0" smtClean="0"/>
              <a:t>, Mr. </a:t>
            </a:r>
            <a:r>
              <a:rPr lang="en-US" sz="4100" dirty="0" err="1" smtClean="0"/>
              <a:t>Wolfsheim</a:t>
            </a:r>
            <a:r>
              <a:rPr lang="en-US" sz="4100" dirty="0" smtClean="0"/>
              <a:t>”</a:t>
            </a:r>
            <a:endParaRPr lang="en-US" sz="4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4876800" cy="253679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Meyer </a:t>
            </a:r>
            <a:r>
              <a:rPr lang="en-US" dirty="0" err="1" smtClean="0"/>
              <a:t>Wolfsheim</a:t>
            </a:r>
            <a:r>
              <a:rPr lang="en-US" dirty="0" smtClean="0"/>
              <a:t>:  based on the character/real person of Arnold Rothstein, who helped “fix” the 1919 World Series </a:t>
            </a:r>
            <a:endParaRPr lang="en-US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219200"/>
            <a:ext cx="31432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962400"/>
            <a:ext cx="32385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495800"/>
            <a:ext cx="3048000" cy="219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67494"/>
            <a:ext cx="8458200" cy="1399032"/>
          </a:xfrm>
        </p:spPr>
        <p:txBody>
          <a:bodyPr/>
          <a:lstStyle/>
          <a:p>
            <a:r>
              <a:rPr lang="en-US" dirty="0" smtClean="0"/>
              <a:t>Through </a:t>
            </a:r>
            <a:r>
              <a:rPr lang="en-US" dirty="0" err="1" smtClean="0"/>
              <a:t>Wolfsheim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5105400" cy="515940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Through Meyer </a:t>
            </a:r>
            <a:r>
              <a:rPr lang="en-US" dirty="0" err="1" smtClean="0"/>
              <a:t>Wolfsheim</a:t>
            </a:r>
            <a:r>
              <a:rPr lang="en-US" dirty="0" smtClean="0"/>
              <a:t> we begin to learn about Gatsby’s connections with a shady underworld</a:t>
            </a:r>
          </a:p>
          <a:p>
            <a:r>
              <a:rPr lang="en-US" dirty="0" smtClean="0"/>
              <a:t>And, we begin to understand where his money comes from</a:t>
            </a:r>
          </a:p>
          <a:p>
            <a:r>
              <a:rPr lang="en-US" dirty="0" smtClean="0"/>
              <a:t>“Suddenly he looked at his watch, jumped up, and hurried from the room, leaving me with  Mr. </a:t>
            </a:r>
            <a:r>
              <a:rPr lang="en-US" dirty="0" err="1" smtClean="0"/>
              <a:t>Wolfsheim</a:t>
            </a:r>
            <a:r>
              <a:rPr lang="en-US" dirty="0" smtClean="0"/>
              <a:t> …”</a:t>
            </a: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447800"/>
            <a:ext cx="303715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2019" y="3810000"/>
            <a:ext cx="3881981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“He’s an </a:t>
            </a:r>
            <a:r>
              <a:rPr lang="en-US" dirty="0" err="1" smtClean="0"/>
              <a:t>Oggsford</a:t>
            </a:r>
            <a:r>
              <a:rPr lang="en-US" dirty="0" smtClean="0"/>
              <a:t> man”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5029200" cy="4572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“He went to </a:t>
            </a:r>
            <a:r>
              <a:rPr lang="en-US" dirty="0" err="1" smtClean="0"/>
              <a:t>Oggsford</a:t>
            </a:r>
            <a:r>
              <a:rPr lang="en-US" dirty="0" smtClean="0"/>
              <a:t> College in England.  You know </a:t>
            </a:r>
            <a:r>
              <a:rPr lang="en-US" dirty="0" err="1" smtClean="0"/>
              <a:t>Oggsford</a:t>
            </a:r>
            <a:r>
              <a:rPr lang="en-US" dirty="0" smtClean="0"/>
              <a:t>?”</a:t>
            </a:r>
          </a:p>
          <a:p>
            <a:r>
              <a:rPr lang="en-US" dirty="0" smtClean="0"/>
              <a:t>“Oxford College” does not exist – It’s Oxford University</a:t>
            </a:r>
          </a:p>
          <a:p>
            <a:r>
              <a:rPr lang="en-US" dirty="0" smtClean="0"/>
              <a:t>Note:  Gatsby is ALWAYS leaving rooms for important and mysterious phone calls.</a:t>
            </a:r>
          </a:p>
          <a:p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905000"/>
            <a:ext cx="3429000" cy="434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“Looking at my cuff buttons”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828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“I see you’re looking at my cuff buttons.”</a:t>
            </a:r>
          </a:p>
          <a:p>
            <a:r>
              <a:rPr lang="en-US" dirty="0" smtClean="0"/>
              <a:t>Composed of “oddly familiar pieces of ivory”</a:t>
            </a:r>
          </a:p>
          <a:p>
            <a:r>
              <a:rPr lang="en-US" dirty="0" smtClean="0"/>
              <a:t>“Finest specimens of human molars”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200400"/>
            <a:ext cx="6502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Judging people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5181600" cy="4572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“Yeah, Gatsby’s very careful about women.  He would never so much as look at a friend’s wife.”</a:t>
            </a:r>
          </a:p>
          <a:p>
            <a:r>
              <a:rPr lang="en-US" dirty="0" smtClean="0"/>
              <a:t>Either </a:t>
            </a:r>
            <a:r>
              <a:rPr lang="en-US" dirty="0" err="1" smtClean="0"/>
              <a:t>Wolfsheim</a:t>
            </a:r>
            <a:r>
              <a:rPr lang="en-US" dirty="0" smtClean="0"/>
              <a:t> is very BAD at judging people, or we’ve got some serious foreshadowing here.</a:t>
            </a:r>
          </a:p>
          <a:p>
            <a:r>
              <a:rPr lang="en-US" dirty="0" smtClean="0"/>
              <a:t>But, one man could “play with the faith of fifty million people”</a:t>
            </a:r>
          </a:p>
          <a:p>
            <a:r>
              <a:rPr lang="en-US" dirty="0" smtClean="0"/>
              <a:t>“How did he do that?”  “He just saw the opportunity.”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28600"/>
            <a:ext cx="34290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667000"/>
            <a:ext cx="30384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67494"/>
            <a:ext cx="8382000" cy="139903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“This is Mr. Gatsby, Mr. Buchanan”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86200"/>
            <a:ext cx="8229600" cy="2743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“They shook hands briefly, and a strained, unfamiliar look of embarrassment came over Gatsby’s face.”</a:t>
            </a:r>
          </a:p>
          <a:p>
            <a:r>
              <a:rPr lang="en-US" dirty="0" smtClean="0"/>
              <a:t>“I turned toward Mr. Gatsby, but he was no longer there.”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219200"/>
            <a:ext cx="4495800" cy="2547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we                        learn at tea?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3505200" cy="276539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Jordan and Nick have tea at the Plaza Hotel</a:t>
            </a:r>
          </a:p>
          <a:p>
            <a:r>
              <a:rPr lang="en-US" dirty="0" smtClean="0"/>
              <a:t>Tone is that of her telling a fairy tale --  the story of a “princess”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152400"/>
            <a:ext cx="228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657600"/>
            <a:ext cx="457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572000"/>
            <a:ext cx="385410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Princess Daisy Fay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“Largest lawn belonged to Daisy Fay’s house”</a:t>
            </a:r>
          </a:p>
          <a:p>
            <a:r>
              <a:rPr lang="en-US" dirty="0" smtClean="0"/>
              <a:t>“She was just eighteen … and the most popular of all the young girls in Louisville”</a:t>
            </a:r>
          </a:p>
          <a:p>
            <a:r>
              <a:rPr lang="en-US" dirty="0" smtClean="0"/>
              <a:t>“She dressed in white, and had a little roadster”</a:t>
            </a:r>
          </a:p>
          <a:p>
            <a:r>
              <a:rPr lang="en-US" dirty="0" smtClean="0"/>
              <a:t>“His name was Jay Gatsby”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Setting: Gatsby’s Mansion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West Egg</a:t>
            </a:r>
          </a:p>
          <a:p>
            <a:r>
              <a:rPr lang="en-US" dirty="0" smtClean="0"/>
              <a:t>“In his blue gardens men and girls came and went like moths …”</a:t>
            </a:r>
          </a:p>
          <a:p>
            <a:r>
              <a:rPr lang="en-US" dirty="0" smtClean="0"/>
              <a:t>“…his station wagon scampered like a brisk yellow bug to meet all trains…”</a:t>
            </a:r>
          </a:p>
          <a:p>
            <a:r>
              <a:rPr lang="en-US" dirty="0" smtClean="0"/>
              <a:t>“Every Friday five crates of oranges and lemons arrived – every Monday these same oranges and lemons left in a pyramid of </a:t>
            </a:r>
            <a:r>
              <a:rPr lang="en-US" dirty="0" err="1" smtClean="0"/>
              <a:t>pulpless</a:t>
            </a:r>
            <a:r>
              <a:rPr lang="en-US" dirty="0" smtClean="0"/>
              <a:t> halves”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day before her wedding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4495800" cy="451799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“…the day before the wedding he gave her a string of pearls valued at three hundred and fifty thousand dollars.”</a:t>
            </a:r>
          </a:p>
          <a:p>
            <a:r>
              <a:rPr lang="en-US" dirty="0" smtClean="0"/>
              <a:t>Daisy gets drunk for the first time</a:t>
            </a:r>
          </a:p>
          <a:p>
            <a:r>
              <a:rPr lang="en-US" dirty="0" smtClean="0"/>
              <a:t>“Tell ‘</a:t>
            </a:r>
            <a:r>
              <a:rPr lang="en-US" dirty="0" err="1" smtClean="0"/>
              <a:t>em</a:t>
            </a:r>
            <a:r>
              <a:rPr lang="en-US" dirty="0" smtClean="0"/>
              <a:t> all Daisy’s change’ her mine”</a:t>
            </a:r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7432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have the </a:t>
            </a:r>
            <a:br>
              <a:rPr lang="en-US" dirty="0" smtClean="0"/>
            </a:br>
            <a:r>
              <a:rPr lang="en-US" dirty="0" err="1" smtClean="0"/>
              <a:t>Buchanans</a:t>
            </a:r>
            <a:r>
              <a:rPr lang="en-US" dirty="0" smtClean="0"/>
              <a:t> been?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3429000" cy="4572000"/>
          </a:xfrm>
        </p:spPr>
        <p:txBody>
          <a:bodyPr/>
          <a:lstStyle/>
          <a:p>
            <a:r>
              <a:rPr lang="en-US" dirty="0" smtClean="0"/>
              <a:t>Santa Barbara</a:t>
            </a:r>
          </a:p>
          <a:p>
            <a:r>
              <a:rPr lang="en-US" dirty="0" smtClean="0"/>
              <a:t>France for a year</a:t>
            </a:r>
          </a:p>
          <a:p>
            <a:r>
              <a:rPr lang="en-US" dirty="0" smtClean="0"/>
              <a:t>Cannes</a:t>
            </a:r>
          </a:p>
          <a:p>
            <a:r>
              <a:rPr lang="en-US" dirty="0" smtClean="0"/>
              <a:t>Deauville</a:t>
            </a:r>
          </a:p>
          <a:p>
            <a:r>
              <a:rPr lang="en-US" dirty="0" smtClean="0"/>
              <a:t>To Chicago to “settle down”</a:t>
            </a:r>
          </a:p>
          <a:p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905000"/>
            <a:ext cx="532086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Until now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32120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Until now Gatsby was a mystery – misunderstood, used, reviled</a:t>
            </a:r>
          </a:p>
          <a:p>
            <a:r>
              <a:rPr lang="en-US" dirty="0" smtClean="0"/>
              <a:t>Now, truth is revealed – Desperate yearning for Daisy (think … youthful love) all symbolized by the green light at the end of Daisy’s dock.</a:t>
            </a:r>
          </a:p>
          <a:p>
            <a:r>
              <a:rPr lang="en-US" dirty="0" smtClean="0"/>
              <a:t>“I think he half expected her to wander into one of his parties, some night”</a:t>
            </a:r>
          </a:p>
          <a:p>
            <a:r>
              <a:rPr lang="en-US" dirty="0" smtClean="0"/>
              <a:t>Gatsby’s elaborate plans show us how long he has thought about this moment.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52400"/>
            <a:ext cx="25146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1698592"/>
          </a:xfrm>
        </p:spPr>
        <p:txBody>
          <a:bodyPr/>
          <a:lstStyle/>
          <a:p>
            <a:r>
              <a:rPr lang="en-US" dirty="0" smtClean="0"/>
              <a:t>“Does she want to see Gatsby?”</a:t>
            </a:r>
          </a:p>
          <a:p>
            <a:r>
              <a:rPr lang="en-US" dirty="0" smtClean="0"/>
              <a:t>“She’s not to know about it … You’re just supposed to invite her to tea.”</a:t>
            </a:r>
          </a:p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657600"/>
            <a:ext cx="46577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juicer!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“There was a machine in the kitchen which could extract the juice of two hundred oranges in half an hour if a little button was pressed two hundred times by a butler’s thumb.” – Ironic</a:t>
            </a:r>
          </a:p>
          <a:p>
            <a:r>
              <a:rPr lang="en-US" dirty="0" smtClean="0"/>
              <a:t>Caterers with colored lights – “to make a Christmas tree of Gatsby’s enormous garden”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Like an amusement park?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600200"/>
            <a:ext cx="43815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Many “events” going on</a:t>
            </a:r>
          </a:p>
          <a:p>
            <a:r>
              <a:rPr lang="en-US" dirty="0" smtClean="0"/>
              <a:t>In many places</a:t>
            </a:r>
          </a:p>
          <a:p>
            <a:r>
              <a:rPr lang="en-US" dirty="0" smtClean="0"/>
              <a:t>Many things to do</a:t>
            </a:r>
          </a:p>
          <a:p>
            <a:r>
              <a:rPr lang="en-US" dirty="0" smtClean="0"/>
              <a:t>Many food and drink items</a:t>
            </a:r>
          </a:p>
          <a:p>
            <a:r>
              <a:rPr lang="en-US" dirty="0" smtClean="0"/>
              <a:t>Many people do not know each other</a:t>
            </a:r>
          </a:p>
          <a:p>
            <a:r>
              <a:rPr lang="en-US" dirty="0" smtClean="0"/>
              <a:t>No one needs an invitation</a:t>
            </a:r>
          </a:p>
          <a:p>
            <a:r>
              <a:rPr lang="en-US" dirty="0" smtClean="0"/>
              <a:t>No one knows the host</a:t>
            </a:r>
          </a:p>
          <a:p>
            <a:r>
              <a:rPr lang="en-US" dirty="0" smtClean="0"/>
              <a:t>“I never care what I do, so I always have a good time.”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 vs. Rumor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2057400"/>
            <a:ext cx="5486400" cy="4572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“He doesn’t want any    trouble with </a:t>
            </a:r>
            <a:r>
              <a:rPr lang="en-US" i="1" dirty="0" smtClean="0"/>
              <a:t>any</a:t>
            </a:r>
            <a:r>
              <a:rPr lang="en-US" dirty="0" smtClean="0"/>
              <a:t>body”  “Who doesn’t?”  “Gatsby.  Somebody told me –”</a:t>
            </a:r>
          </a:p>
          <a:p>
            <a:r>
              <a:rPr lang="en-US" dirty="0" smtClean="0"/>
              <a:t>“Somebody told me they thought he killed a man once.”</a:t>
            </a:r>
          </a:p>
          <a:p>
            <a:r>
              <a:rPr lang="en-US" dirty="0" smtClean="0"/>
              <a:t>“It’s more that he was a German spy during the war.”</a:t>
            </a:r>
          </a:p>
          <a:p>
            <a:r>
              <a:rPr lang="en-US" dirty="0" smtClean="0"/>
              <a:t>“I heard that from a man who knew all about him, grew up with him in Germany.”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2200" y="381000"/>
            <a:ext cx="38100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go meet the host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38100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“Let’s get out … this is much too polite for me.”</a:t>
            </a:r>
          </a:p>
          <a:p>
            <a:r>
              <a:rPr lang="en-US" dirty="0" smtClean="0"/>
              <a:t>Bar was crowded, but no Gatsby</a:t>
            </a:r>
          </a:p>
          <a:p>
            <a:r>
              <a:rPr lang="en-US" dirty="0" smtClean="0"/>
              <a:t>Not at the top of the steps, not on the veranda</a:t>
            </a:r>
          </a:p>
          <a:p>
            <a:r>
              <a:rPr lang="en-US" dirty="0" smtClean="0"/>
              <a:t>Walked into high Gothic library</a:t>
            </a:r>
          </a:p>
          <a:p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5336" y="1752600"/>
            <a:ext cx="4978664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Owl Eyes:  “They’re real”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“What do you think?”</a:t>
            </a:r>
          </a:p>
          <a:p>
            <a:r>
              <a:rPr lang="en-US" dirty="0" smtClean="0"/>
              <a:t>“Absolutely real – have pages and everything.”</a:t>
            </a:r>
          </a:p>
          <a:p>
            <a:r>
              <a:rPr lang="en-US" dirty="0" smtClean="0"/>
              <a:t>Upper class usually stocked library with hollow books </a:t>
            </a:r>
          </a:p>
          <a:p>
            <a:r>
              <a:rPr lang="en-US" dirty="0" smtClean="0"/>
              <a:t>Reinforces theme of hollowness, empty spiritual core</a:t>
            </a:r>
          </a:p>
          <a:p>
            <a:r>
              <a:rPr lang="en-US" dirty="0" smtClean="0"/>
              <a:t>Owl Eyes :  one of the few to really </a:t>
            </a:r>
            <a:r>
              <a:rPr lang="en-US" u="sng" dirty="0" smtClean="0"/>
              <a:t>see</a:t>
            </a:r>
            <a:r>
              <a:rPr lang="en-US" dirty="0" smtClean="0"/>
              <a:t> and maybe even understand Gatsby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RespondQuestionMaster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iRespondGraphMaster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532</TotalTime>
  <Words>2030</Words>
  <Application>Microsoft Office PowerPoint</Application>
  <PresentationFormat>On-screen Show (4:3)</PresentationFormat>
  <Paragraphs>191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Verve</vt:lpstr>
      <vt:lpstr>iRespondQuestionMaster</vt:lpstr>
      <vt:lpstr>iRespondGraphMaster</vt:lpstr>
      <vt:lpstr>The Great Gatsby </vt:lpstr>
      <vt:lpstr>Chapter III</vt:lpstr>
      <vt:lpstr>Party #3 – this one at Gatsby’s</vt:lpstr>
      <vt:lpstr>Setting: Gatsby’s Mansion</vt:lpstr>
      <vt:lpstr>A juicer!</vt:lpstr>
      <vt:lpstr>Like an amusement park?</vt:lpstr>
      <vt:lpstr>Fact vs. Rumor</vt:lpstr>
      <vt:lpstr>Let’s go meet the host</vt:lpstr>
      <vt:lpstr>Owl Eyes:  “They’re real”</vt:lpstr>
      <vt:lpstr>Who IS Owl Eyes?</vt:lpstr>
      <vt:lpstr>“…a regular Belasco”</vt:lpstr>
      <vt:lpstr>Champagne</vt:lpstr>
      <vt:lpstr>Gatsby appears</vt:lpstr>
      <vt:lpstr>Gatsby’s smile</vt:lpstr>
      <vt:lpstr>Chicago is calling</vt:lpstr>
      <vt:lpstr>Stands alone …</vt:lpstr>
      <vt:lpstr>Party degenerates …</vt:lpstr>
      <vt:lpstr>Bad drivers … </vt:lpstr>
      <vt:lpstr>All Nick does is party?</vt:lpstr>
      <vt:lpstr>“I began to like New York”</vt:lpstr>
      <vt:lpstr>Lost, then found Jordan Baker</vt:lpstr>
      <vt:lpstr>“It made no difference to me”</vt:lpstr>
      <vt:lpstr>Nick:  Astute observer?</vt:lpstr>
      <vt:lpstr>Chapter IV</vt:lpstr>
      <vt:lpstr>Begin with list of partygoers</vt:lpstr>
      <vt:lpstr>List gives air of reality</vt:lpstr>
      <vt:lpstr>Finally, the action begins</vt:lpstr>
      <vt:lpstr>“I don’t want you to get a wrong idea”</vt:lpstr>
      <vt:lpstr>All lies.</vt:lpstr>
      <vt:lpstr>Mementoes</vt:lpstr>
      <vt:lpstr>I’m going to ask a favor</vt:lpstr>
      <vt:lpstr>Mr. Carraway, Mr. Wolfsheim”</vt:lpstr>
      <vt:lpstr>Through Wolfsheim </vt:lpstr>
      <vt:lpstr>“He’s an Oggsford man”</vt:lpstr>
      <vt:lpstr>“Looking at my cuff buttons”</vt:lpstr>
      <vt:lpstr>Judging people</vt:lpstr>
      <vt:lpstr>“This is Mr. Gatsby, Mr. Buchanan”</vt:lpstr>
      <vt:lpstr>What do we                        learn at tea?</vt:lpstr>
      <vt:lpstr>Princess Daisy Fay</vt:lpstr>
      <vt:lpstr>The day before her wedding</vt:lpstr>
      <vt:lpstr>Where have the  Buchanans been?</vt:lpstr>
      <vt:lpstr>Until now …</vt:lpstr>
      <vt:lpstr>What now?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The Blackmons</dc:creator>
  <cp:lastModifiedBy>The Blackmons</cp:lastModifiedBy>
  <cp:revision>44</cp:revision>
  <dcterms:created xsi:type="dcterms:W3CDTF">2012-03-21T00:15:49Z</dcterms:created>
  <dcterms:modified xsi:type="dcterms:W3CDTF">2012-03-26T00:43:36Z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howTimer">
    <vt:bool>true</vt:bool>
  </property>
  <property fmtid="{D5CDD505-2E9C-101B-9397-08002B2CF9AE}" pid="3" name="ShowPercent">
    <vt:bool>true</vt:bool>
  </property>
  <property fmtid="{D5CDD505-2E9C-101B-9397-08002B2CF9AE}" pid="4" name="AutoReflect">
    <vt:bool>false</vt:bool>
  </property>
  <property fmtid="{D5CDD505-2E9C-101B-9397-08002B2CF9AE}" pid="5" name="KeepGraph">
    <vt:bool>false</vt:bool>
  </property>
</Properties>
</file>